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604" r:id="rId2"/>
    <p:sldId id="613" r:id="rId3"/>
    <p:sldId id="614" r:id="rId4"/>
    <p:sldId id="569" r:id="rId5"/>
    <p:sldId id="661" r:id="rId6"/>
    <p:sldId id="618" r:id="rId7"/>
    <p:sldId id="656" r:id="rId8"/>
    <p:sldId id="655" r:id="rId9"/>
    <p:sldId id="657" r:id="rId10"/>
    <p:sldId id="658" r:id="rId1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A80E"/>
    <a:srgbClr val="339933"/>
    <a:srgbClr val="00A00F"/>
    <a:srgbClr val="FF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9" autoAdjust="0"/>
    <p:restoredTop sz="95806" autoAdjust="0"/>
  </p:normalViewPr>
  <p:slideViewPr>
    <p:cSldViewPr snapToGrid="0">
      <p:cViewPr varScale="1">
        <p:scale>
          <a:sx n="113" d="100"/>
          <a:sy n="113" d="100"/>
        </p:scale>
        <p:origin x="630" y="114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2/27/2023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2/27/2023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2/27/2023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2/27/2023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2/27/2023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2/27/2023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2/27/2023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600" dirty="0"/>
                  <a:t>Goal: Use data to better understand frequencies in RB circuit.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 </a:t>
                </a:r>
                <a:r>
                  <a:rPr lang="en-US" sz="1600" b="1" dirty="0"/>
                  <a:t>unknown</a:t>
                </a:r>
                <a:r>
                  <a:rPr lang="en-US" sz="1600" dirty="0"/>
                  <a:t>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Compare data to PSPICE </a:t>
                </a:r>
                <a:r>
                  <a:rPr lang="en-US" sz="1600" b="1" dirty="0"/>
                  <a:t>simulations</a:t>
                </a:r>
                <a:r>
                  <a:rPr lang="en-US" sz="1600" baseline="30000" dirty="0"/>
                  <a:t>1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Study </a:t>
                </a:r>
                <a:r>
                  <a:rPr lang="en-US" sz="1600" b="1" dirty="0"/>
                  <a:t>occurrence</a:t>
                </a:r>
                <a:r>
                  <a:rPr lang="en-US" sz="1600" dirty="0"/>
                  <a:t> and the </a:t>
                </a:r>
                <a:r>
                  <a:rPr lang="en-US" sz="1600" b="1" dirty="0"/>
                  <a:t>spread</a:t>
                </a:r>
                <a:r>
                  <a:rPr lang="en-US" sz="1600" dirty="0"/>
                  <a:t> of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Frequency Position Maps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b="1" dirty="0"/>
                  <a:t>Group </a:t>
                </a:r>
                <a:r>
                  <a:rPr lang="en-US" sz="1600" dirty="0"/>
                  <a:t>frequencies that occur together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Find</a:t>
                </a:r>
                <a:r>
                  <a:rPr lang="en-US" sz="1600" b="1" dirty="0"/>
                  <a:t> origin </a:t>
                </a:r>
                <a:r>
                  <a:rPr lang="en-US" sz="1600" dirty="0"/>
                  <a:t>of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groups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Causal discovery</a:t>
                </a:r>
              </a:p>
            </p:txBody>
          </p:sp>
        </mc:Choice>
        <mc:Fallback xmlns="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8" y="1314796"/>
                <a:ext cx="11955781" cy="4270860"/>
              </a:xfrm>
              <a:prstGeom prst="rect">
                <a:avLst/>
              </a:prstGeom>
              <a:blipFill>
                <a:blip r:embed="rId2"/>
                <a:stretch>
                  <a:fillRect t="-4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BABDBE4-6652-9E6B-BFB3-AD12497CBF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7141882" y="251730"/>
            <a:ext cx="4873079" cy="17068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5EC4D3AC-25FB-5466-F5F6-EE4AE0EB9A99}"/>
              </a:ext>
            </a:extLst>
          </p:cNvPr>
          <p:cNvSpPr txBox="1"/>
          <p:nvPr/>
        </p:nvSpPr>
        <p:spPr>
          <a:xfrm>
            <a:off x="915566" y="6092889"/>
            <a:ext cx="6277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/>
            <a:r>
              <a:rPr lang="en-US" sz="1400" baseline="30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contributed by MPE-PE STEAM-Team</a:t>
            </a:r>
          </a:p>
        </p:txBody>
      </p:sp>
    </p:spTree>
    <p:extLst>
      <p:ext uri="{BB962C8B-B14F-4D97-AF65-F5344CB8AC3E}">
        <p14:creationId xmlns:p14="http://schemas.microsoft.com/office/powerpoint/2010/main" val="247736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>
            <a:extLst>
              <a:ext uri="{FF2B5EF4-FFF2-40B4-BE49-F238E27FC236}">
                <a16:creationId xmlns:a16="http://schemas.microsoft.com/office/drawing/2014/main" id="{1A1A4E1E-7232-70F8-279A-647B4DDA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28" y="2264842"/>
            <a:ext cx="3771715" cy="265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C788F7F1-3B49-B113-807A-AC93BEF3A877}"/>
              </a:ext>
            </a:extLst>
          </p:cNvPr>
          <p:cNvSpPr/>
          <p:nvPr/>
        </p:nvSpPr>
        <p:spPr>
          <a:xfrm>
            <a:off x="5876015" y="2332717"/>
            <a:ext cx="2042538" cy="213525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D406FD4-0FA6-0BF3-8FCB-26C1D214E1A5}"/>
              </a:ext>
            </a:extLst>
          </p:cNvPr>
          <p:cNvSpPr/>
          <p:nvPr/>
        </p:nvSpPr>
        <p:spPr>
          <a:xfrm>
            <a:off x="4851182" y="2331018"/>
            <a:ext cx="3091224" cy="17810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C0F5351-6A8C-EC83-E007-CD4D21C02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59" y="919179"/>
            <a:ext cx="3666584" cy="12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E567-0837-7222-FAD3-A8C368A7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6" y="0"/>
            <a:ext cx="4098925" cy="685800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2504BF-C074-CD84-E409-430390A4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579" y="0"/>
            <a:ext cx="4098925" cy="6858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9BFF6B5-E835-60B8-9DB7-B1A47991D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182" y="5048721"/>
            <a:ext cx="911332" cy="14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19" y="284694"/>
            <a:ext cx="10731961" cy="940443"/>
          </a:xfrm>
        </p:spPr>
        <p:txBody>
          <a:bodyPr/>
          <a:lstStyle/>
          <a:p>
            <a:r>
              <a:rPr lang="en-US" sz="3600" dirty="0"/>
              <a:t>1. Compare data to PSPICE simulations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66410F9-4320-7E7C-18B2-08DF91BE7BF8}"/>
              </a:ext>
            </a:extLst>
          </p:cNvPr>
          <p:cNvSpPr txBox="1">
            <a:spLocks/>
          </p:cNvSpPr>
          <p:nvPr/>
        </p:nvSpPr>
        <p:spPr>
          <a:xfrm>
            <a:off x="761999" y="14780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endParaRPr lang="en-US" sz="1600" b="1" dirty="0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63B9A2D-5852-9947-394B-EE4803641293}"/>
              </a:ext>
            </a:extLst>
          </p:cNvPr>
          <p:cNvGrpSpPr/>
          <p:nvPr/>
        </p:nvGrpSpPr>
        <p:grpSpPr>
          <a:xfrm>
            <a:off x="1623166" y="2476326"/>
            <a:ext cx="5171334" cy="2780061"/>
            <a:chOff x="683366" y="2102507"/>
            <a:chExt cx="5171334" cy="2780061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8B860D7-34F3-A044-5AB4-3AB5204F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57" y="2542485"/>
              <a:ext cx="5162243" cy="2340083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2A9F2F6-0ED8-51FC-3B9D-BAD06C9833A5}"/>
                </a:ext>
              </a:extLst>
            </p:cNvPr>
            <p:cNvSpPr txBox="1"/>
            <p:nvPr/>
          </p:nvSpPr>
          <p:spPr>
            <a:xfrm>
              <a:off x="683366" y="2102507"/>
              <a:ext cx="44312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Ravaioli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and M. </a:t>
              </a:r>
              <a:r>
                <a:rPr lang="en-US" sz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Janitschke</a:t>
              </a:r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– Analyzing Fast Power Abort (FPA) tests</a:t>
              </a:r>
            </a:p>
            <a:p>
              <a:r>
                <a:rPr lang="en-US" sz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MP3 day – 2022/12/01</a:t>
              </a:r>
            </a:p>
          </p:txBody>
        </p:sp>
      </p:grp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DBD57AEE-D9CD-02E0-33A8-96454EF140B1}"/>
              </a:ext>
            </a:extLst>
          </p:cNvPr>
          <p:cNvSpPr txBox="1">
            <a:spLocks/>
          </p:cNvSpPr>
          <p:nvPr/>
        </p:nvSpPr>
        <p:spPr>
          <a:xfrm>
            <a:off x="600508" y="1314796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Conclusion:</a:t>
            </a:r>
          </a:p>
          <a:p>
            <a:r>
              <a:rPr lang="en-US" sz="1600" dirty="0"/>
              <a:t>Initially analyze </a:t>
            </a:r>
            <a:r>
              <a:rPr lang="en-US" sz="1600" b="1" dirty="0" err="1"/>
              <a:t>U_Diode</a:t>
            </a:r>
            <a:r>
              <a:rPr lang="en-US" sz="1600" b="1" dirty="0"/>
              <a:t> </a:t>
            </a:r>
            <a:r>
              <a:rPr lang="en-US" sz="1600" dirty="0"/>
              <a:t>data</a:t>
            </a:r>
          </a:p>
          <a:p>
            <a:r>
              <a:rPr lang="en-US" sz="1600" dirty="0"/>
              <a:t>Focus on plateaus after energy extraction</a:t>
            </a:r>
          </a:p>
          <a:p>
            <a:pPr marL="48767" indent="0">
              <a:buNone/>
            </a:pPr>
            <a:endParaRPr lang="en-US" sz="16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F130ED1-259E-7F5A-DC82-218F186F8E13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B4F32E-E728-D8DC-CC9B-E7AC1C50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462" y="3275568"/>
            <a:ext cx="3485103" cy="24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4AABFE-B4DD-9454-5AD3-6759B84B7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318" y="890655"/>
            <a:ext cx="3297390" cy="234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6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2. Frequency Position Maps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11955781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Fast Fourier transform </a:t>
            </a:r>
            <a:r>
              <a:rPr lang="en-US" sz="1600" dirty="0" err="1"/>
              <a:t>U_Diode</a:t>
            </a:r>
            <a:r>
              <a:rPr lang="en-US" sz="1600" dirty="0"/>
              <a:t> plateaus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3F016E5-5FCE-621F-6C87-A97B80C0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1928921"/>
            <a:ext cx="4303189" cy="32073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5FA711-1DDE-9518-DBC6-62F8A895A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5"/>
          <a:stretch/>
        </p:blipFill>
        <p:spPr>
          <a:xfrm>
            <a:off x="7093228" y="2024362"/>
            <a:ext cx="4775964" cy="298182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0B572-59E9-7E33-6533-2319066822FF}"/>
              </a:ext>
            </a:extLst>
          </p:cNvPr>
          <p:cNvGrpSpPr/>
          <p:nvPr/>
        </p:nvGrpSpPr>
        <p:grpSpPr>
          <a:xfrm>
            <a:off x="417820" y="2113765"/>
            <a:ext cx="1952718" cy="2843518"/>
            <a:chOff x="6483821" y="2284236"/>
            <a:chExt cx="2511874" cy="36577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6966C91-B528-C955-EAE0-D36DAF83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50FBDA9-6E00-2326-517B-15AF2E1FABA8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BBEDF87C-4BF2-5736-9FD3-FEFAE6C73931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9" name="Gerade Verbindung mit Pfeil 8">
                  <a:extLst>
                    <a:ext uri="{FF2B5EF4-FFF2-40B4-BE49-F238E27FC236}">
                      <a16:creationId xmlns:a16="http://schemas.microsoft.com/office/drawing/2014/main" id="{02B6042C-CED5-8641-B232-65C67F634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8410DB87-9026-6C7C-87D1-953454205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mit Pfeil 11">
                  <a:extLst>
                    <a:ext uri="{FF2B5EF4-FFF2-40B4-BE49-F238E27FC236}">
                      <a16:creationId xmlns:a16="http://schemas.microsoft.com/office/drawing/2014/main" id="{6C38B1C7-CF75-1F55-0E45-585DDCDB4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83EEF43-4161-8CD8-7427-77685ED2FBC8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87B94B6-6CA1-8910-2C2B-0A78CD6BAF1F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C985B66-3C73-3939-D624-3841776F86CA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D6BD7ECE-B55C-0EB8-9851-33AD850183D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A9B07F98-09B0-0D1F-35B3-B84C168B57F4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8C7410F9-C93E-56C1-0714-989C5CC5B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AA8AC929-83E0-FF34-8484-6255E4056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1E80A02A-2C76-25A1-0F43-87EEC3CCE5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CC738F0-4C18-1318-0B0A-8E21090FD3C6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F784C3-BF5F-A646-27C0-E0478A0AB343}"/>
              </a:ext>
            </a:extLst>
          </p:cNvPr>
          <p:cNvSpPr/>
          <p:nvPr/>
        </p:nvSpPr>
        <p:spPr>
          <a:xfrm>
            <a:off x="6609591" y="2944297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6C6B769-80B6-AF06-FB4B-7A9F752CE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1921301"/>
            <a:ext cx="390526" cy="1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9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 Non-Negative Matrix Factorization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700E22A-D997-6C21-9A73-3BBC8340D628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DEED699-EB01-116A-8F03-99936183ADBF}"/>
              </a:ext>
            </a:extLst>
          </p:cNvPr>
          <p:cNvGrpSpPr/>
          <p:nvPr/>
        </p:nvGrpSpPr>
        <p:grpSpPr>
          <a:xfrm>
            <a:off x="295000" y="3801654"/>
            <a:ext cx="3304958" cy="2259390"/>
            <a:chOff x="718810" y="3105463"/>
            <a:chExt cx="4345678" cy="2970864"/>
          </a:xfrm>
        </p:grpSpPr>
        <p:pic>
          <p:nvPicPr>
            <p:cNvPr id="34" name="Inhaltsplatzhalter 5">
              <a:extLst>
                <a:ext uri="{FF2B5EF4-FFF2-40B4-BE49-F238E27FC236}">
                  <a16:creationId xmlns:a16="http://schemas.microsoft.com/office/drawing/2014/main" id="{AC6AA84D-70E1-735D-4224-134A6DC2C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139"/>
            <a:stretch/>
          </p:blipFill>
          <p:spPr>
            <a:xfrm>
              <a:off x="4340823" y="3240111"/>
              <a:ext cx="723665" cy="2229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22">
              <a:extLst>
                <a:ext uri="{FF2B5EF4-FFF2-40B4-BE49-F238E27FC236}">
                  <a16:creationId xmlns:a16="http://schemas.microsoft.com/office/drawing/2014/main" id="{528CCFDD-00D8-F9BD-7CAA-BBE96515F3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0" b="4043"/>
            <a:stretch/>
          </p:blipFill>
          <p:spPr bwMode="auto">
            <a:xfrm>
              <a:off x="718810" y="5642589"/>
              <a:ext cx="3835142" cy="43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086B0CC4-8BCA-5205-3A04-290C3870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0409" y="3105463"/>
              <a:ext cx="3271943" cy="2522859"/>
            </a:xfrm>
            <a:prstGeom prst="rect">
              <a:avLst/>
            </a:prstGeom>
          </p:spPr>
        </p:pic>
      </p:grpSp>
      <p:pic>
        <p:nvPicPr>
          <p:cNvPr id="39" name="Picture 8">
            <a:extLst>
              <a:ext uri="{FF2B5EF4-FFF2-40B4-BE49-F238E27FC236}">
                <a16:creationId xmlns:a16="http://schemas.microsoft.com/office/drawing/2014/main" id="{FE097D0B-D08F-EB68-7ED7-8CBFE87FF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031" y="1173936"/>
            <a:ext cx="7748812" cy="48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nhaltsplatzhalter 5">
            <a:extLst>
              <a:ext uri="{FF2B5EF4-FFF2-40B4-BE49-F238E27FC236}">
                <a16:creationId xmlns:a16="http://schemas.microsoft.com/office/drawing/2014/main" id="{DA94E87A-08D9-CE2C-D1A0-25B42DC0E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425" t="26191" r="2485" b="41139"/>
          <a:stretch/>
        </p:blipFill>
        <p:spPr>
          <a:xfrm>
            <a:off x="11781843" y="1425748"/>
            <a:ext cx="281570" cy="8675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interpretation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9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D83FF-F701-AC36-1D57-69081C18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4. Causal Discovery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65FEB-21E9-A6D4-BF9D-E0B139D1B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Inhaltsplatzhalter 5">
                <a:extLst>
                  <a:ext uri="{FF2B5EF4-FFF2-40B4-BE49-F238E27FC236}">
                    <a16:creationId xmlns:a16="http://schemas.microsoft.com/office/drawing/2014/main" id="{6585DB03-418D-396C-19DB-AE0725E93C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9044777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Index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Correlation (&gt;0.1)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Source Direction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11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fontAlgn="b">
                            <a:buFont typeface="+mj-lt"/>
                            <a:buNone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(+0.25)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timing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(-0.17)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?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(-0.46)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magnet_history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Quench + Phys. neighbors</a:t>
                          </a:r>
                          <a:endParaRPr lang="en-US" sz="900" b="0" i="1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Electrical across all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(+0.33)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operation (-0.12)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(-0.12)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Repetitive pattern within QPS crate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(+0.14)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Power converter RB.A78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oMath>
                            </m:oMathPara>
                          </a14:m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Physical across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u="none" strike="noStrike" noProof="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 magnets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Inhaltsplatzhalter 5">
                <a:extLst>
                  <a:ext uri="{FF2B5EF4-FFF2-40B4-BE49-F238E27FC236}">
                    <a16:creationId xmlns:a16="http://schemas.microsoft.com/office/drawing/2014/main" id="{6585DB03-418D-396C-19DB-AE0725E93CD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49044777"/>
                  </p:ext>
                </p:extLst>
              </p:nvPr>
            </p:nvGraphicFramePr>
            <p:xfrm>
              <a:off x="431800" y="1160422"/>
              <a:ext cx="11099799" cy="4869691"/>
            </p:xfrm>
            <a:graphic>
              <a:graphicData uri="http://schemas.openxmlformats.org/drawingml/2006/table">
                <a:tbl>
                  <a:tblPr/>
                  <a:tblGrid>
                    <a:gridCol w="758758">
                      <a:extLst>
                        <a:ext uri="{9D8B030D-6E8A-4147-A177-3AD203B41FA5}">
                          <a16:colId xmlns:a16="http://schemas.microsoft.com/office/drawing/2014/main" val="2189031292"/>
                        </a:ext>
                      </a:extLst>
                    </a:gridCol>
                    <a:gridCol w="1871207">
                      <a:extLst>
                        <a:ext uri="{9D8B030D-6E8A-4147-A177-3AD203B41FA5}">
                          <a16:colId xmlns:a16="http://schemas.microsoft.com/office/drawing/2014/main" val="2114066509"/>
                        </a:ext>
                      </a:extLst>
                    </a:gridCol>
                    <a:gridCol w="1711282">
                      <a:extLst>
                        <a:ext uri="{9D8B030D-6E8A-4147-A177-3AD203B41FA5}">
                          <a16:colId xmlns:a16="http://schemas.microsoft.com/office/drawing/2014/main" val="315818864"/>
                        </a:ext>
                      </a:extLst>
                    </a:gridCol>
                    <a:gridCol w="2239814">
                      <a:extLst>
                        <a:ext uri="{9D8B030D-6E8A-4147-A177-3AD203B41FA5}">
                          <a16:colId xmlns:a16="http://schemas.microsoft.com/office/drawing/2014/main" val="292803914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932459460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3562627827"/>
                        </a:ext>
                      </a:extLst>
                    </a:gridCol>
                    <a:gridCol w="1506246">
                      <a:extLst>
                        <a:ext uri="{9D8B030D-6E8A-4147-A177-3AD203B41FA5}">
                          <a16:colId xmlns:a16="http://schemas.microsoft.com/office/drawing/2014/main" val="4101494576"/>
                        </a:ext>
                      </a:extLst>
                    </a:gridCol>
                  </a:tblGrid>
                  <a:tr h="54969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 Index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Component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Dominant Frequencies [Hz]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Correlation (&gt;0.1)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333" r="-199597" b="-7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Potential Confounder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100" b="1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Domain Expert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09450272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(low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fontAlgn="b">
                            <a:buFont typeface="+mj-lt"/>
                            <a:buNone/>
                          </a:pP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65493" r="-199597" b="-4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Main discharge after EE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97678596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Offset (high frequency)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(+0.25)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timing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(-0.17)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165493" r="-199597" b="-3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Propagation of ? within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cryocell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6153096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65, 184, 302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(-0.46)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(-0.20)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magnet_history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(+0.15)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energy (+0.11)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265493" r="-199597" b="-2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?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612590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143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(+0.33)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operation (-0.12)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(-0.12)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365493" r="-199597" b="-10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Aliasing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Jens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Steckert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3314645"/>
                      </a:ext>
                    </a:extLst>
                  </a:tr>
                  <a:tr h="86400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4*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106, 209, 252, 355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circuit (+0.16)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position (+0.14)</a:t>
                          </a:r>
                        </a:p>
                        <a:p>
                          <a:pPr marL="228600" indent="-228600" algn="l" fontAlgn="b">
                            <a:buFont typeface="+mj-lt"/>
                            <a:buAutoNum type="arabicPeriod"/>
                          </a:pPr>
                          <a:r>
                            <a:rPr lang="fr-FR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magnet_type</a:t>
                          </a:r>
                          <a:r>
                            <a:rPr lang="fr-FR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(+0.14)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35484" t="-465493" r="-199597" b="-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 fontAlgn="b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Output filter of power converter</a:t>
                          </a: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l" fontAlgn="b"/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Hugues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Thiesen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Yves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Thurel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Zinur</a:t>
                          </a:r>
                          <a:r>
                            <a:rPr lang="en-US" sz="9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900" b="0" i="0" u="none" strike="noStrike" noProof="0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Charifoulline</a:t>
                          </a:r>
                          <a:endParaRPr lang="en-US" sz="9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391" marR="10391" marT="10391" marB="0" anchor="ctr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886328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4907845-D94D-9A32-7D05-B9AC22A925EA}"/>
              </a:ext>
            </a:extLst>
          </p:cNvPr>
          <p:cNvGrpSpPr/>
          <p:nvPr/>
        </p:nvGrpSpPr>
        <p:grpSpPr>
          <a:xfrm>
            <a:off x="1390653" y="1712270"/>
            <a:ext cx="1659728" cy="4485329"/>
            <a:chOff x="1390653" y="1712270"/>
            <a:chExt cx="1659728" cy="4485329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8B58C452-A98A-38E7-6BF7-1D348880CD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5574" r="19489" b="76223"/>
            <a:stretch/>
          </p:blipFill>
          <p:spPr bwMode="auto">
            <a:xfrm>
              <a:off x="1390653" y="1712270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nhaltsplatzhalter 5">
              <a:extLst>
                <a:ext uri="{FF2B5EF4-FFF2-40B4-BE49-F238E27FC236}">
                  <a16:creationId xmlns:a16="http://schemas.microsoft.com/office/drawing/2014/main" id="{3CB35A37-9723-8692-61B3-0A6FD2EA9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1714651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EEC70D5F-1125-34F1-3A11-25ABE0CD1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23881" r="19489" b="57916"/>
            <a:stretch/>
          </p:blipFill>
          <p:spPr bwMode="auto">
            <a:xfrm>
              <a:off x="1393034" y="2583808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nhaltsplatzhalter 5">
              <a:extLst>
                <a:ext uri="{FF2B5EF4-FFF2-40B4-BE49-F238E27FC236}">
                  <a16:creationId xmlns:a16="http://schemas.microsoft.com/office/drawing/2014/main" id="{C6352444-1A38-C5FB-DF9C-6CA731EAC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2581427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99D449F7-8C34-B897-033B-572BC98201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42030" r="19489" b="39767"/>
            <a:stretch/>
          </p:blipFill>
          <p:spPr bwMode="auto">
            <a:xfrm>
              <a:off x="1390653" y="3443804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nhaltsplatzhalter 5">
              <a:extLst>
                <a:ext uri="{FF2B5EF4-FFF2-40B4-BE49-F238E27FC236}">
                  <a16:creationId xmlns:a16="http://schemas.microsoft.com/office/drawing/2014/main" id="{9E0B7BB6-CFC1-150F-69A5-5CAD567BD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3446185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5E60D92B-B856-05D3-B910-5BC1AFC160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60331" r="19489" b="21466"/>
            <a:stretch/>
          </p:blipFill>
          <p:spPr bwMode="auto">
            <a:xfrm>
              <a:off x="1390653" y="4310943"/>
              <a:ext cx="1381124" cy="88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nhaltsplatzhalter 5">
              <a:extLst>
                <a:ext uri="{FF2B5EF4-FFF2-40B4-BE49-F238E27FC236}">
                  <a16:creationId xmlns:a16="http://schemas.microsoft.com/office/drawing/2014/main" id="{3E1D62DF-76CC-A0AC-5B23-5F01A417F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4313324"/>
              <a:ext cx="278604" cy="8417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3287AAF-840C-5BAB-2177-4C61EC14CD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88" t="78386" r="19489" b="333"/>
            <a:stretch/>
          </p:blipFill>
          <p:spPr bwMode="auto">
            <a:xfrm>
              <a:off x="1390653" y="5167514"/>
              <a:ext cx="1381124" cy="1030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nhaltsplatzhalter 5">
              <a:extLst>
                <a:ext uri="{FF2B5EF4-FFF2-40B4-BE49-F238E27FC236}">
                  <a16:creationId xmlns:a16="http://schemas.microsoft.com/office/drawing/2014/main" id="{0BE5A192-D9F7-BBAB-E624-812AA0C1A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2425" t="26191" r="2485" b="41773"/>
            <a:stretch/>
          </p:blipFill>
          <p:spPr>
            <a:xfrm>
              <a:off x="2771777" y="5169896"/>
              <a:ext cx="278604" cy="84175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26" name="Picture 2" descr="Confounding Variable and Spurious Correlation: Key Challenge in Making  Causal Inference | by Vivekananda Das | Medium">
            <a:extLst>
              <a:ext uri="{FF2B5EF4-FFF2-40B4-BE49-F238E27FC236}">
                <a16:creationId xmlns:a16="http://schemas.microsoft.com/office/drawing/2014/main" id="{7DB0D4C0-65D3-B79D-7ABA-DFBE7703F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8" b="14953"/>
          <a:stretch/>
        </p:blipFill>
        <p:spPr bwMode="auto">
          <a:xfrm>
            <a:off x="7910721" y="56862"/>
            <a:ext cx="2771058" cy="104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334C7DB-EB7C-A8C0-735A-9106D53FE3D3}"/>
              </a:ext>
            </a:extLst>
          </p:cNvPr>
          <p:cNvSpPr txBox="1"/>
          <p:nvPr/>
        </p:nvSpPr>
        <p:spPr>
          <a:xfrm>
            <a:off x="960120" y="6096121"/>
            <a:ext cx="3959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*Component also occurs in snapshot events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</p:spTree>
    <p:extLst>
      <p:ext uri="{BB962C8B-B14F-4D97-AF65-F5344CB8AC3E}">
        <p14:creationId xmlns:p14="http://schemas.microsoft.com/office/powerpoint/2010/main" val="196051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9567F9-E5F7-B676-E31A-2A4CC107B190}"/>
              </a:ext>
            </a:extLst>
          </p:cNvPr>
          <p:cNvSpPr txBox="1"/>
          <p:nvPr/>
        </p:nvSpPr>
        <p:spPr>
          <a:xfrm>
            <a:off x="609600" y="3429000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 range: 0Hz – 360Hz</a:t>
            </a:r>
          </a:p>
          <a:p>
            <a:r>
              <a:rPr lang="en-US" sz="1400" dirty="0"/>
              <a:t>Voltage range: 1e-3V – 1V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6034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BEA5788-877F-B12D-DA01-B0884649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096" y="2681240"/>
            <a:ext cx="911332" cy="149551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563620D-3F95-F6CA-854A-C4283EB44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4"/>
          <a:stretch/>
        </p:blipFill>
        <p:spPr bwMode="auto">
          <a:xfrm>
            <a:off x="0" y="80173"/>
            <a:ext cx="12192000" cy="211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02C336B-66FE-E066-FD20-C4D1DEF8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66" y="2323192"/>
            <a:ext cx="6312425" cy="208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52F962-A5F8-391C-21C4-A1E121A0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90166"/>
            <a:ext cx="12192000" cy="21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3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49FCD1-0084-056C-842B-140D9790A75F}"/>
              </a:ext>
            </a:extLst>
          </p:cNvPr>
          <p:cNvSpPr txBox="1"/>
          <p:nvPr/>
        </p:nvSpPr>
        <p:spPr>
          <a:xfrm>
            <a:off x="609600" y="3429000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 range: 0Hz – 500Hz</a:t>
            </a:r>
          </a:p>
          <a:p>
            <a:r>
              <a:rPr lang="en-US" sz="1400" dirty="0"/>
              <a:t>Voltage range: 1e-3V – 1V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595054305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Office PowerPoint</Application>
  <PresentationFormat>Widescreen</PresentationFormat>
  <Paragraphs>129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Optima</vt:lpstr>
      <vt:lpstr>CERNcobrandi16-9</vt:lpstr>
      <vt:lpstr>RB Frequency Analysis</vt:lpstr>
      <vt:lpstr>1. Compare data to PSPICE simulations </vt:lpstr>
      <vt:lpstr>2. Frequency Position Maps</vt:lpstr>
      <vt:lpstr>3. Non-Negative Matrix Factorization</vt:lpstr>
      <vt:lpstr>Component interpretation</vt:lpstr>
      <vt:lpstr>4. Causal Discovery</vt:lpstr>
      <vt:lpstr>Approach</vt:lpstr>
      <vt:lpstr>PowerPoint Presentation</vt:lpstr>
      <vt:lpstr>Anomaly detection</vt:lpstr>
      <vt:lpstr>PowerPoint Presentation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1386</cp:revision>
  <cp:lastPrinted>2020-05-13T09:15:16Z</cp:lastPrinted>
  <dcterms:created xsi:type="dcterms:W3CDTF">2019-07-26T06:24:56Z</dcterms:created>
  <dcterms:modified xsi:type="dcterms:W3CDTF">2023-02-27T12:36:09Z</dcterms:modified>
</cp:coreProperties>
</file>